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65" r:id="rId3"/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95" Type="http://schemas.openxmlformats.org/officeDocument/2006/relationships/slide" Target="slides/slide90.xml"/><Relationship Id="rId50" Type="http://schemas.openxmlformats.org/officeDocument/2006/relationships/slide" Target="slides/slide45.xml"/><Relationship Id="rId94" Type="http://schemas.openxmlformats.org/officeDocument/2006/relationships/slide" Target="slides/slide8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Shape 4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Shape 4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Shape 4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Shape 4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Shape 4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Shape 4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Shape 4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Shape 4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Shape 4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Shape 4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Shape 4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Shape 5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Shape 5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Shape 5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Shape 5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Shape 5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Shape 5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Shape 5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Shape 5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Shape 5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Shape 5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Shape 5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Shape 5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Shape 6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Shape 6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Shape 6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Shape 6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Shape 6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Shape 6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Shape 6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Shape 6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Shape 6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Shape 6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Shape 6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Shape 6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Shape 6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Shape 6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Shape 6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Shape 6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Shape 7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Shape 7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800"/>
            </a:lvl1pPr>
            <a:lvl2pPr lvl="1" rtl="0" algn="ctr">
              <a:spcBef>
                <a:spcPts val="0"/>
              </a:spcBef>
              <a:buSzPct val="100000"/>
              <a:defRPr sz="4800"/>
            </a:lvl2pPr>
            <a:lvl3pPr lvl="2" rtl="0" algn="ctr">
              <a:spcBef>
                <a:spcPts val="0"/>
              </a:spcBef>
              <a:buSzPct val="100000"/>
              <a:defRPr sz="4800"/>
            </a:lvl3pPr>
            <a:lvl4pPr lvl="3" rtl="0" algn="ctr">
              <a:spcBef>
                <a:spcPts val="0"/>
              </a:spcBef>
              <a:buSzPct val="100000"/>
              <a:defRPr sz="4800"/>
            </a:lvl4pPr>
            <a:lvl5pPr lvl="4" rtl="0" algn="ctr">
              <a:spcBef>
                <a:spcPts val="0"/>
              </a:spcBef>
              <a:buSzPct val="100000"/>
              <a:defRPr sz="4800"/>
            </a:lvl5pPr>
            <a:lvl6pPr lvl="5" rtl="0" algn="ctr">
              <a:spcBef>
                <a:spcPts val="0"/>
              </a:spcBef>
              <a:buSzPct val="100000"/>
              <a:defRPr sz="4800"/>
            </a:lvl6pPr>
            <a:lvl7pPr lvl="6" rtl="0" algn="ctr">
              <a:spcBef>
                <a:spcPts val="0"/>
              </a:spcBef>
              <a:buSzPct val="100000"/>
              <a:defRPr sz="4800"/>
            </a:lvl7pPr>
            <a:lvl8pPr lvl="7" rtl="0" algn="ctr">
              <a:spcBef>
                <a:spcPts val="0"/>
              </a:spcBef>
              <a:buSzPct val="100000"/>
              <a:defRPr sz="4800"/>
            </a:lvl8pPr>
            <a:lvl9pPr lvl="8"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2" type="body"/>
          </p:nvPr>
        </p:nvSpPr>
        <p:spPr>
          <a:xfrm>
            <a:off x="4692273" y="1200150"/>
            <a:ext cx="39945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0.png"/><Relationship Id="rId4" Type="http://schemas.openxmlformats.org/officeDocument/2006/relationships/hyperlink" Target="https://ua.linkedin.com/pub/yaroslav-yermilov/58/682/506" TargetMode="External"/><Relationship Id="rId5" Type="http://schemas.openxmlformats.org/officeDocument/2006/relationships/hyperlink" Target="https://www.facebook.com/yaroslav.yermilov" TargetMode="External"/><Relationship Id="rId6" Type="http://schemas.openxmlformats.org/officeDocument/2006/relationships/hyperlink" Target="https://twitter.com/yermilov17" TargetMode="External"/><Relationship Id="rId7" Type="http://schemas.openxmlformats.org/officeDocument/2006/relationships/image" Target="../media/image0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jpg"/><Relationship Id="rId4" Type="http://schemas.openxmlformats.org/officeDocument/2006/relationships/hyperlink" Target="https://github.com/yermilov/spock-talk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5" Type="http://schemas.openxmlformats.org/officeDocument/2006/relationships/image" Target="../media/image42.png"/><Relationship Id="rId6" Type="http://schemas.openxmlformats.org/officeDocument/2006/relationships/image" Target="../media/image46.png"/><Relationship Id="rId7" Type="http://schemas.openxmlformats.org/officeDocument/2006/relationships/image" Target="../media/image4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png"/><Relationship Id="rId4" Type="http://schemas.openxmlformats.org/officeDocument/2006/relationships/image" Target="../media/image49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5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0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6.png"/><Relationship Id="rId7" Type="http://schemas.openxmlformats.org/officeDocument/2006/relationships/image" Target="../media/image5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5.png"/><Relationship Id="rId4" Type="http://schemas.openxmlformats.org/officeDocument/2006/relationships/image" Target="../media/image6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2.png"/><Relationship Id="rId6" Type="http://schemas.openxmlformats.org/officeDocument/2006/relationships/image" Target="../media/image61.png"/><Relationship Id="rId7" Type="http://schemas.openxmlformats.org/officeDocument/2006/relationships/image" Target="../media/image6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2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2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9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2.png"/><Relationship Id="rId4" Type="http://schemas.openxmlformats.org/officeDocument/2006/relationships/image" Target="../media/image94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0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1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03.png"/><Relationship Id="rId4" Type="http://schemas.openxmlformats.org/officeDocument/2006/relationships/image" Target="../media/image10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4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0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0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0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1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1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0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2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1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3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14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15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16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17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24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23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28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19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20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25.jpg"/><Relationship Id="rId4" Type="http://schemas.openxmlformats.org/officeDocument/2006/relationships/hyperlink" Target="http://spockframework.github.io/spock/docs/1.0/index.html" TargetMode="External"/><Relationship Id="rId5" Type="http://schemas.openxmlformats.org/officeDocument/2006/relationships/hyperlink" Target="http://meetspock.appspot.com/" TargetMode="External"/><Relationship Id="rId6" Type="http://schemas.openxmlformats.org/officeDocument/2006/relationships/hyperlink" Target="https://github.com/spockframework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8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7733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>
            <p:ph type="ctrTitle"/>
          </p:nvPr>
        </p:nvSpPr>
        <p:spPr>
          <a:xfrm>
            <a:off x="311699" y="2256175"/>
            <a:ext cx="8604300" cy="2052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highlight>
                  <a:srgbClr val="000000"/>
                </a:highlight>
              </a:rPr>
              <a:t>What Mr. Spock would possibly say about modern unit testing: pragmatic and emotional overview</a:t>
            </a:r>
          </a:p>
        </p:txBody>
      </p:sp>
      <p:sp>
        <p:nvSpPr>
          <p:cNvPr id="81" name="Shape 81"/>
          <p:cNvSpPr txBox="1"/>
          <p:nvPr>
            <p:ph idx="1" type="subTitle"/>
          </p:nvPr>
        </p:nvSpPr>
        <p:spPr>
          <a:xfrm>
            <a:off x="311700" y="4145075"/>
            <a:ext cx="8520600" cy="792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Yaroslav Yermilov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Senior Software Engineer, EPAM Systems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JUnit on steroids?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Shape 150"/>
          <p:cNvGrpSpPr/>
          <p:nvPr/>
        </p:nvGrpSpPr>
        <p:grpSpPr>
          <a:xfrm>
            <a:off x="0" y="0"/>
            <a:ext cx="9143997" cy="5143498"/>
            <a:chOff x="0" y="0"/>
            <a:chExt cx="9143997" cy="5143498"/>
          </a:xfrm>
        </p:grpSpPr>
        <p:pic>
          <p:nvPicPr>
            <p:cNvPr id="151" name="Shape 1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0"/>
              <a:ext cx="8229597" cy="5143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Shape 152"/>
            <p:cNvPicPr preferRelativeResize="0"/>
            <p:nvPr/>
          </p:nvPicPr>
          <p:blipFill rotWithShape="1">
            <a:blip r:embed="rId3">
              <a:alphaModFix/>
            </a:blip>
            <a:srcRect b="0" l="0" r="73586" t="0"/>
            <a:stretch/>
          </p:blipFill>
          <p:spPr>
            <a:xfrm>
              <a:off x="0" y="0"/>
              <a:ext cx="2173777" cy="51434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3" name="Shape 1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TestNG?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Shape 158"/>
          <p:cNvGrpSpPr/>
          <p:nvPr/>
        </p:nvGrpSpPr>
        <p:grpSpPr>
          <a:xfrm>
            <a:off x="0" y="-46824"/>
            <a:ext cx="9144000" cy="5230425"/>
            <a:chOff x="0" y="-46825"/>
            <a:chExt cx="9144000" cy="5143500"/>
          </a:xfrm>
        </p:grpSpPr>
        <p:pic>
          <p:nvPicPr>
            <p:cNvPr id="159" name="Shape 1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-46825"/>
              <a:ext cx="82296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Shape 160"/>
            <p:cNvPicPr preferRelativeResize="0"/>
            <p:nvPr/>
          </p:nvPicPr>
          <p:blipFill rotWithShape="1">
            <a:blip r:embed="rId3">
              <a:alphaModFix/>
            </a:blip>
            <a:srcRect b="0" l="0" r="68952" t="0"/>
            <a:stretch/>
          </p:blipFill>
          <p:spPr>
            <a:xfrm>
              <a:off x="0" y="-46825"/>
              <a:ext cx="255502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1" name="Shape 1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Nothing?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>
            <p:ph type="title"/>
          </p:nvPr>
        </p:nvSpPr>
        <p:spPr>
          <a:xfrm>
            <a:off x="311700" y="2109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Well, JUnit is great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But a little bit...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hape 178"/>
          <p:cNvPicPr preferRelativeResize="0"/>
          <p:nvPr/>
        </p:nvPicPr>
        <p:blipFill rotWithShape="1">
          <a:blip r:embed="rId3">
            <a:alphaModFix/>
          </a:blip>
          <a:srcRect b="9" l="0" r="0" t="1960"/>
          <a:stretch/>
        </p:blipFill>
        <p:spPr>
          <a:xfrm>
            <a:off x="0" y="787675"/>
            <a:ext cx="9143999" cy="356812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...stable?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 rotWithShape="1">
          <a:blip r:embed="rId3">
            <a:alphaModFix/>
          </a:blip>
          <a:srcRect b="0" l="-5951" r="20925" t="0"/>
          <a:stretch/>
        </p:blipFill>
        <p:spPr>
          <a:xfrm>
            <a:off x="-688175" y="0"/>
            <a:ext cx="98321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So why don’t try Spock?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Why Groovy?</a:t>
            </a:r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311700" y="1429150"/>
            <a:ext cx="3739200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Groovy is the Java re-imagined</a:t>
            </a:r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311700" y="2009937"/>
            <a:ext cx="5857200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Have your ever think how Java 2.0 should look like?</a:t>
            </a:r>
          </a:p>
        </p:txBody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311700" y="4221200"/>
            <a:ext cx="5857200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Groovy has beautiful and highly expressive DSLs</a:t>
            </a:r>
          </a:p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311700" y="2726200"/>
            <a:ext cx="8371800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Groovy has lots of features you even don’t think about, but after first taste you won’t be able to imagine development without them</a:t>
            </a:r>
          </a:p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311700" y="3514025"/>
            <a:ext cx="5857200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Groovy is fully compatible with Java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hape 200"/>
          <p:cNvPicPr preferRelativeResize="0"/>
          <p:nvPr/>
        </p:nvPicPr>
        <p:blipFill rotWithShape="1">
          <a:blip r:embed="rId3">
            <a:alphaModFix/>
          </a:blip>
          <a:srcRect b="16134" l="0" r="0" t="4304"/>
          <a:stretch/>
        </p:blipFill>
        <p:spPr>
          <a:xfrm>
            <a:off x="0" y="0"/>
            <a:ext cx="9143997" cy="524289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Why </a:t>
            </a:r>
            <a:r>
              <a:rPr lang="en" strike="sngStrike">
                <a:solidFill>
                  <a:srgbClr val="FFFFFF"/>
                </a:solidFill>
              </a:rPr>
              <a:t>Groovy</a:t>
            </a:r>
            <a:r>
              <a:rPr lang="en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311700" y="1429150"/>
            <a:ext cx="3739200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trike="sngStrike">
                <a:solidFill>
                  <a:srgbClr val="FFFFFF"/>
                </a:solidFill>
              </a:rPr>
              <a:t>Groovy</a:t>
            </a:r>
            <a:r>
              <a:rPr lang="en">
                <a:solidFill>
                  <a:srgbClr val="FFFFFF"/>
                </a:solidFill>
              </a:rPr>
              <a:t> is the </a:t>
            </a:r>
            <a:r>
              <a:rPr lang="en" strike="sngStrike">
                <a:solidFill>
                  <a:srgbClr val="FFFFFF"/>
                </a:solidFill>
              </a:rPr>
              <a:t>Java</a:t>
            </a:r>
            <a:r>
              <a:rPr lang="en">
                <a:solidFill>
                  <a:srgbClr val="FFFFFF"/>
                </a:solidFill>
              </a:rPr>
              <a:t> re-imagined</a:t>
            </a:r>
          </a:p>
        </p:txBody>
      </p:sp>
      <p:sp>
        <p:nvSpPr>
          <p:cNvPr id="203" name="Shape 203"/>
          <p:cNvSpPr txBox="1"/>
          <p:nvPr>
            <p:ph type="title"/>
          </p:nvPr>
        </p:nvSpPr>
        <p:spPr>
          <a:xfrm>
            <a:off x="1240625" y="221425"/>
            <a:ext cx="1568700" cy="57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Spock</a:t>
            </a:r>
          </a:p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311700" y="2009937"/>
            <a:ext cx="5857200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Have your ever think how </a:t>
            </a:r>
            <a:r>
              <a:rPr lang="en" strike="sngStrike">
                <a:solidFill>
                  <a:srgbClr val="FFFFFF"/>
                </a:solidFill>
              </a:rPr>
              <a:t>Java 2.0</a:t>
            </a:r>
            <a:r>
              <a:rPr lang="en">
                <a:solidFill>
                  <a:srgbClr val="FFFFFF"/>
                </a:solidFill>
              </a:rPr>
              <a:t> should look like?</a:t>
            </a:r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311700" y="4221200"/>
            <a:ext cx="5857200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trike="sngStrike">
                <a:solidFill>
                  <a:srgbClr val="FFFFFF"/>
                </a:solidFill>
              </a:rPr>
              <a:t>Groovy</a:t>
            </a:r>
            <a:r>
              <a:rPr lang="en">
                <a:solidFill>
                  <a:srgbClr val="FFFFFF"/>
                </a:solidFill>
              </a:rPr>
              <a:t> has beautiful and highly expressive DSLs</a:t>
            </a:r>
          </a:p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311700" y="1109725"/>
            <a:ext cx="1281000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Spock</a:t>
            </a:r>
          </a:p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1684350" y="1109725"/>
            <a:ext cx="1281000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JUnit</a:t>
            </a:r>
          </a:p>
        </p:txBody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3461400" y="1663562"/>
            <a:ext cx="1281000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JUnit 5.0</a:t>
            </a:r>
          </a:p>
        </p:txBody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367925" y="3900625"/>
            <a:ext cx="1281000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Spock</a:t>
            </a:r>
          </a:p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311700" y="2726200"/>
            <a:ext cx="8371800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trike="sngStrike">
                <a:solidFill>
                  <a:srgbClr val="FFFFFF"/>
                </a:solidFill>
              </a:rPr>
              <a:t>Groovy</a:t>
            </a:r>
            <a:r>
              <a:rPr lang="en">
                <a:solidFill>
                  <a:srgbClr val="FFFFFF"/>
                </a:solidFill>
              </a:rPr>
              <a:t> has lots of features you even don’t think about, but after first taste you won’t be able to imagine </a:t>
            </a:r>
            <a:r>
              <a:rPr lang="en" strike="sngStrike">
                <a:solidFill>
                  <a:srgbClr val="FFFFFF"/>
                </a:solidFill>
              </a:rPr>
              <a:t>development</a:t>
            </a:r>
            <a:r>
              <a:rPr lang="en">
                <a:solidFill>
                  <a:srgbClr val="FFFFFF"/>
                </a:solidFill>
              </a:rPr>
              <a:t> without them</a:t>
            </a:r>
          </a:p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435450" y="2249387"/>
            <a:ext cx="1281000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Spock</a:t>
            </a:r>
          </a:p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3333425" y="2997300"/>
            <a:ext cx="1568700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unit-testing</a:t>
            </a:r>
          </a:p>
        </p:txBody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311700" y="3514025"/>
            <a:ext cx="5857200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trike="sngStrike">
                <a:solidFill>
                  <a:srgbClr val="FFFFFF"/>
                </a:solidFill>
              </a:rPr>
              <a:t>Groovy</a:t>
            </a:r>
            <a:r>
              <a:rPr lang="en">
                <a:solidFill>
                  <a:srgbClr val="FFFFFF"/>
                </a:solidFill>
              </a:rPr>
              <a:t> is fully compatible with Java</a:t>
            </a:r>
          </a:p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435450" y="3169900"/>
            <a:ext cx="1281000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Spock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311700" y="42240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Spock is Enterprise ready</a:t>
            </a:r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840" y="0"/>
            <a:ext cx="405117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About me</a:t>
            </a: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457200" y="1063375"/>
            <a:ext cx="3268200" cy="756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Yaroslav Yermilov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Senior Software Engineer, postgraduate</a:t>
            </a:r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4725" y="1266375"/>
            <a:ext cx="12192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/>
          <p:nvPr>
            <p:ph idx="1" type="body"/>
          </p:nvPr>
        </p:nvSpPr>
        <p:spPr>
          <a:xfrm>
            <a:off x="5663875" y="1063375"/>
            <a:ext cx="3022800" cy="756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https://ua.linkedin.com/pub/yaroslav-yermilov/58/682/506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 u="sng">
                <a:solidFill>
                  <a:schemeClr val="hlink"/>
                </a:solidFill>
                <a:hlinkClick r:id="rId5"/>
              </a:rPr>
              <a:t>https://www.facebook.com/yaroslav.yermilov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 u="sng">
                <a:solidFill>
                  <a:schemeClr val="hlink"/>
                </a:solidFill>
                <a:hlinkClick r:id="rId6"/>
              </a:rPr>
              <a:t>https://twitter.com/yermilov17</a:t>
            </a:r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457200" y="1898000"/>
            <a:ext cx="8144400" cy="756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fond of Java, complete code, big data, data science, Groovy</a:t>
            </a:r>
          </a:p>
        </p:txBody>
      </p:sp>
      <p:pic>
        <p:nvPicPr>
          <p:cNvPr id="91" name="Shape 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2324" y="1089650"/>
            <a:ext cx="789949" cy="703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Shape 225"/>
          <p:cNvPicPr preferRelativeResize="0"/>
          <p:nvPr/>
        </p:nvPicPr>
        <p:blipFill rotWithShape="1">
          <a:blip r:embed="rId3">
            <a:alphaModFix/>
          </a:blip>
          <a:srcRect b="9871" l="0" r="0" t="9476"/>
          <a:stretch/>
        </p:blipFill>
        <p:spPr>
          <a:xfrm>
            <a:off x="0" y="0"/>
            <a:ext cx="9144000" cy="526729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 txBox="1"/>
          <p:nvPr>
            <p:ph type="title"/>
          </p:nvPr>
        </p:nvSpPr>
        <p:spPr>
          <a:xfrm>
            <a:off x="4759575" y="311225"/>
            <a:ext cx="3774900" cy="8391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Let’s go!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https://github.com/yermilov/spock-talk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86296"/>
            <a:ext cx="9144000" cy="611610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/>
          <p:nvPr>
            <p:ph type="title"/>
          </p:nvPr>
        </p:nvSpPr>
        <p:spPr>
          <a:xfrm>
            <a:off x="236975" y="41812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Episode I: Every journey starts somewhere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I: Every journey starts somewhere</a:t>
            </a:r>
          </a:p>
        </p:txBody>
      </p:sp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099" y="1017724"/>
            <a:ext cx="7349825" cy="383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I: Every journey starts somewhere</a:t>
            </a:r>
          </a:p>
        </p:txBody>
      </p:sp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273" y="1017725"/>
            <a:ext cx="5381474" cy="408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92974">
            <a:off x="1386762" y="1807975"/>
            <a:ext cx="6257924" cy="200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I: Every journey starts somewhere</a:t>
            </a:r>
          </a:p>
        </p:txBody>
      </p:sp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464" y="1017712"/>
            <a:ext cx="5273067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23199">
            <a:off x="1129625" y="2006225"/>
            <a:ext cx="6524624" cy="129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I: Every journey starts somewhere</a:t>
            </a:r>
          </a:p>
        </p:txBody>
      </p:sp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535" y="1017724"/>
            <a:ext cx="5430925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Shape 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32111">
            <a:off x="376087" y="1743050"/>
            <a:ext cx="7972423" cy="190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Every journey starts somewhere</a:t>
            </a:r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163" y="1017725"/>
            <a:ext cx="4867669" cy="41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3473" y="987198"/>
            <a:ext cx="5457050" cy="418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Shape 2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9098" y="1017723"/>
            <a:ext cx="5585790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Shape 272"/>
          <p:cNvGrpSpPr/>
          <p:nvPr/>
        </p:nvGrpSpPr>
        <p:grpSpPr>
          <a:xfrm>
            <a:off x="0" y="0"/>
            <a:ext cx="9143999" cy="5143500"/>
            <a:chOff x="0" y="0"/>
            <a:chExt cx="9143999" cy="5143500"/>
          </a:xfrm>
        </p:grpSpPr>
        <p:pic>
          <p:nvPicPr>
            <p:cNvPr id="273" name="Shape 27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7675" y="0"/>
              <a:ext cx="82486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Shape 274"/>
            <p:cNvPicPr preferRelativeResize="0"/>
            <p:nvPr/>
          </p:nvPicPr>
          <p:blipFill rotWithShape="1">
            <a:blip r:embed="rId3">
              <a:alphaModFix/>
            </a:blip>
            <a:srcRect b="0" l="0" r="79013" t="0"/>
            <a:stretch/>
          </p:blipFill>
          <p:spPr>
            <a:xfrm>
              <a:off x="0" y="0"/>
              <a:ext cx="1731099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Shape 275"/>
            <p:cNvPicPr preferRelativeResize="0"/>
            <p:nvPr/>
          </p:nvPicPr>
          <p:blipFill rotWithShape="1">
            <a:blip r:embed="rId3">
              <a:alphaModFix/>
            </a:blip>
            <a:srcRect b="0" l="0" r="79013" t="0"/>
            <a:stretch/>
          </p:blipFill>
          <p:spPr>
            <a:xfrm>
              <a:off x="7412900" y="0"/>
              <a:ext cx="1731099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6" name="Shape 276"/>
          <p:cNvSpPr txBox="1"/>
          <p:nvPr>
            <p:ph type="title"/>
          </p:nvPr>
        </p:nvSpPr>
        <p:spPr>
          <a:xfrm>
            <a:off x="311700" y="445025"/>
            <a:ext cx="1992300" cy="1173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Episode II: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Assertions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II: Assertions</a:t>
            </a:r>
          </a:p>
        </p:txBody>
      </p:sp>
      <p:pic>
        <p:nvPicPr>
          <p:cNvPr id="282" name="Shape 282"/>
          <p:cNvPicPr preferRelativeResize="0"/>
          <p:nvPr/>
        </p:nvPicPr>
        <p:blipFill rotWithShape="1">
          <a:blip r:embed="rId3">
            <a:alphaModFix/>
          </a:blip>
          <a:srcRect b="70934" l="0" r="0" t="0"/>
          <a:stretch/>
        </p:blipFill>
        <p:spPr>
          <a:xfrm>
            <a:off x="311700" y="1567566"/>
            <a:ext cx="5172075" cy="10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Shape 283"/>
          <p:cNvPicPr preferRelativeResize="0"/>
          <p:nvPr/>
        </p:nvPicPr>
        <p:blipFill rotWithShape="1">
          <a:blip r:embed="rId3">
            <a:alphaModFix/>
          </a:blip>
          <a:srcRect b="36676" l="0" r="31309" t="37582"/>
          <a:stretch/>
        </p:blipFill>
        <p:spPr>
          <a:xfrm>
            <a:off x="5388525" y="1477200"/>
            <a:ext cx="3552824" cy="93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Shape 2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937" y="2622362"/>
            <a:ext cx="4981575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Shape 2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3762" y="2411362"/>
            <a:ext cx="3552825" cy="19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II: Assertions</a:t>
            </a:r>
          </a:p>
        </p:txBody>
      </p:sp>
      <p:pic>
        <p:nvPicPr>
          <p:cNvPr id="291" name="Shape 291"/>
          <p:cNvPicPr preferRelativeResize="0"/>
          <p:nvPr/>
        </p:nvPicPr>
        <p:blipFill rotWithShape="1">
          <a:blip r:embed="rId3">
            <a:alphaModFix/>
          </a:blip>
          <a:srcRect b="0" l="0" r="0" t="72769"/>
          <a:stretch/>
        </p:blipFill>
        <p:spPr>
          <a:xfrm>
            <a:off x="2070850" y="1325065"/>
            <a:ext cx="5172075" cy="98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Shape 2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7512" y="2268250"/>
            <a:ext cx="5038725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About Spock</a:t>
            </a:r>
          </a:p>
        </p:txBody>
      </p:sp>
      <p:pic>
        <p:nvPicPr>
          <p:cNvPr id="97" name="Shape 97"/>
          <p:cNvPicPr preferRelativeResize="0"/>
          <p:nvPr/>
        </p:nvPicPr>
        <p:blipFill rotWithShape="1">
          <a:blip r:embed="rId3">
            <a:alphaModFix/>
          </a:blip>
          <a:srcRect b="5967" l="9779" r="910" t="19804"/>
          <a:stretch/>
        </p:blipFill>
        <p:spPr>
          <a:xfrm>
            <a:off x="489125" y="1092550"/>
            <a:ext cx="8165749" cy="36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II: Assertions</a:t>
            </a:r>
          </a:p>
        </p:txBody>
      </p:sp>
      <p:pic>
        <p:nvPicPr>
          <p:cNvPr id="298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3111"/>
            <a:ext cx="9144000" cy="129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II: Assertions</a:t>
            </a:r>
          </a:p>
        </p:txBody>
      </p:sp>
      <p:pic>
        <p:nvPicPr>
          <p:cNvPr id="304" name="Shape 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024" y="1017724"/>
            <a:ext cx="6185949" cy="405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74813">
            <a:off x="1460337" y="1984340"/>
            <a:ext cx="5974475" cy="159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311700" y="42186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III: Idiomatic Spock</a:t>
            </a:r>
          </a:p>
        </p:txBody>
      </p:sp>
      <p:pic>
        <p:nvPicPr>
          <p:cNvPr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498" y="0"/>
            <a:ext cx="3521502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title"/>
          </p:nvPr>
        </p:nvSpPr>
        <p:spPr>
          <a:xfrm>
            <a:off x="311700" y="445025"/>
            <a:ext cx="2938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III: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Idiomatic Spock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001" y="0"/>
            <a:ext cx="463354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Shape 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691" y="0"/>
            <a:ext cx="529231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Shape 323"/>
          <p:cNvSpPr txBox="1"/>
          <p:nvPr>
            <p:ph type="title"/>
          </p:nvPr>
        </p:nvSpPr>
        <p:spPr>
          <a:xfrm>
            <a:off x="311700" y="445025"/>
            <a:ext cx="2938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III: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Idiomatic Spock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Shape 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Shape 329"/>
          <p:cNvSpPr txBox="1"/>
          <p:nvPr>
            <p:ph type="title"/>
          </p:nvPr>
        </p:nvSpPr>
        <p:spPr>
          <a:xfrm>
            <a:off x="5230100" y="1019050"/>
            <a:ext cx="2938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Episode IV: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Setup/Teardown</a:t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Shape 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6425"/>
            <a:ext cx="3143250" cy="20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Shape 3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336" name="Shape 3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3962" y="3019412"/>
            <a:ext cx="4010025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3747887"/>
            <a:ext cx="4048125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Shape 338"/>
          <p:cNvSpPr/>
          <p:nvPr/>
        </p:nvSpPr>
        <p:spPr>
          <a:xfrm rot="-121955">
            <a:off x="3301903" y="1561662"/>
            <a:ext cx="1099591" cy="2812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9" name="Shape 339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40" name="Shape 3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9275" y="2565000"/>
            <a:ext cx="3143250" cy="14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42" name="Shape 342"/>
          <p:cNvPicPr preferRelativeResize="0"/>
          <p:nvPr/>
        </p:nvPicPr>
        <p:blipFill rotWithShape="1">
          <a:blip r:embed="rId7">
            <a:alphaModFix/>
          </a:blip>
          <a:srcRect b="0" l="0" r="22516" t="0"/>
          <a:stretch/>
        </p:blipFill>
        <p:spPr>
          <a:xfrm>
            <a:off x="4485422" y="934975"/>
            <a:ext cx="4346874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Shape 343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Shape 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6425"/>
            <a:ext cx="3143250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Shape 3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3747887"/>
            <a:ext cx="4048125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Shape 3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0800" y="2586962"/>
            <a:ext cx="4324350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Shape 3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52" name="Shape 352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3" name="Shape 353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54" name="Shape 3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9250" y="3067050"/>
            <a:ext cx="371475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22712" y="880950"/>
            <a:ext cx="45243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Shape 356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7" name="Shape 357"/>
          <p:cNvSpPr/>
          <p:nvPr/>
        </p:nvSpPr>
        <p:spPr>
          <a:xfrm rot="-753441">
            <a:off x="3298019" y="1529604"/>
            <a:ext cx="1175622" cy="28123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363" name="Shape 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62362"/>
            <a:ext cx="3181350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Shape 364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65" name="Shape 3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8750" y="3067050"/>
            <a:ext cx="390525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Shape 3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969487"/>
            <a:ext cx="3514725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94087" y="2497325"/>
            <a:ext cx="2543175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Shape 368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69" name="Shape 3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3012" y="969500"/>
            <a:ext cx="4486275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Shape 370"/>
          <p:cNvSpPr/>
          <p:nvPr/>
        </p:nvSpPr>
        <p:spPr>
          <a:xfrm rot="-121890">
            <a:off x="3519412" y="1484115"/>
            <a:ext cx="837826" cy="2812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1" name="Shape 371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77" name="Shape 377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8" name="Shape 378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9" name="Shape 379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80" name="Shape 3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12" y="926700"/>
            <a:ext cx="298132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84225"/>
            <a:ext cx="40767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Shape 382"/>
          <p:cNvPicPr preferRelativeResize="0"/>
          <p:nvPr/>
        </p:nvPicPr>
        <p:blipFill rotWithShape="1">
          <a:blip r:embed="rId5">
            <a:alphaModFix/>
          </a:blip>
          <a:srcRect b="0" l="0" r="26648" t="0"/>
          <a:stretch/>
        </p:blipFill>
        <p:spPr>
          <a:xfrm>
            <a:off x="2239400" y="2477450"/>
            <a:ext cx="2962274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Shape 3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9762" y="3314700"/>
            <a:ext cx="332422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Shape 3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3012" y="1037375"/>
            <a:ext cx="4467225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Shape 385"/>
          <p:cNvSpPr/>
          <p:nvPr/>
        </p:nvSpPr>
        <p:spPr>
          <a:xfrm rot="-687837">
            <a:off x="3298535" y="1532105"/>
            <a:ext cx="1181878" cy="28129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disclaimer</a:t>
            </a: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391" name="Shape 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075" y="1017712"/>
            <a:ext cx="6219825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397" name="Shape 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25" y="1017712"/>
            <a:ext cx="5886450" cy="38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Shape 3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31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Shape 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89550"/>
            <a:ext cx="5009024" cy="312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Shape 4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6975" y="1017727"/>
            <a:ext cx="4929350" cy="356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Shape 4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900" y="1156575"/>
            <a:ext cx="4696993" cy="389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Shape 4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6800" y="1582425"/>
            <a:ext cx="5905500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Shape 4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Episode IV: @Shared or static?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408" name="Shape 4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4462" y="1376525"/>
            <a:ext cx="4747574" cy="31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Shape 413"/>
          <p:cNvPicPr preferRelativeResize="0"/>
          <p:nvPr/>
        </p:nvPicPr>
        <p:blipFill rotWithShape="1">
          <a:blip r:embed="rId3">
            <a:alphaModFix/>
          </a:blip>
          <a:srcRect b="0" l="9717" r="4364" t="0"/>
          <a:stretch/>
        </p:blipFill>
        <p:spPr>
          <a:xfrm>
            <a:off x="-620362" y="0"/>
            <a:ext cx="1038472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Shape 414"/>
          <p:cNvSpPr txBox="1"/>
          <p:nvPr>
            <p:ph type="title"/>
          </p:nvPr>
        </p:nvSpPr>
        <p:spPr>
          <a:xfrm>
            <a:off x="6077650" y="3567800"/>
            <a:ext cx="2754600" cy="110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Episode V: 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Data driven test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20" name="Shape 4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00" y="1212300"/>
            <a:ext cx="8690775" cy="27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26" name="Shape 4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048" y="950141"/>
            <a:ext cx="6819900" cy="4118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32" name="Shape 4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2477"/>
            <a:ext cx="9144000" cy="2678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38" name="Shape 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522" y="1017722"/>
            <a:ext cx="6234964" cy="403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44" name="Shape 4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062" y="1017724"/>
            <a:ext cx="6069878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50" name="Shape 4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62890"/>
            <a:ext cx="9144000" cy="1835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Shape 108"/>
          <p:cNvPicPr preferRelativeResize="0"/>
          <p:nvPr/>
        </p:nvPicPr>
        <p:blipFill rotWithShape="1">
          <a:blip r:embed="rId3">
            <a:alphaModFix/>
          </a:blip>
          <a:srcRect b="15304" l="0" r="0" t="0"/>
          <a:stretch/>
        </p:blipFill>
        <p:spPr>
          <a:xfrm>
            <a:off x="0" y="0"/>
            <a:ext cx="9144000" cy="577836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What’s the problem?</a:t>
            </a:r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56" name="Shape 4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725" y="1171562"/>
            <a:ext cx="7248525" cy="39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62" name="Shape 4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089" y="1813601"/>
            <a:ext cx="7409824" cy="24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Shape 467"/>
          <p:cNvPicPr preferRelativeResize="0"/>
          <p:nvPr/>
        </p:nvPicPr>
        <p:blipFill rotWithShape="1">
          <a:blip r:embed="rId3">
            <a:alphaModFix/>
          </a:blip>
          <a:srcRect b="0" l="0" r="16604" t="0"/>
          <a:stretch/>
        </p:blipFill>
        <p:spPr>
          <a:xfrm>
            <a:off x="-552525" y="0"/>
            <a:ext cx="1024906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Shape 468"/>
          <p:cNvSpPr txBox="1"/>
          <p:nvPr>
            <p:ph type="title"/>
          </p:nvPr>
        </p:nvSpPr>
        <p:spPr>
          <a:xfrm>
            <a:off x="6077925" y="3110175"/>
            <a:ext cx="2390700" cy="121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Episode VI: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Exceptions</a:t>
            </a:r>
          </a:p>
        </p:txBody>
      </p: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VI: Exceptions</a:t>
            </a:r>
          </a:p>
        </p:txBody>
      </p:sp>
      <p:pic>
        <p:nvPicPr>
          <p:cNvPr id="474" name="Shape 4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525" y="1136437"/>
            <a:ext cx="6638925" cy="3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VI: Exceptions</a:t>
            </a:r>
          </a:p>
        </p:txBody>
      </p:sp>
      <p:pic>
        <p:nvPicPr>
          <p:cNvPr id="480" name="Shape 4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7504"/>
            <a:ext cx="9144001" cy="3441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VI: Exceptions</a:t>
            </a:r>
          </a:p>
        </p:txBody>
      </p:sp>
      <p:pic>
        <p:nvPicPr>
          <p:cNvPr id="486" name="Shape 4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62" y="1414462"/>
            <a:ext cx="6543675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VI: Exceptions</a:t>
            </a:r>
          </a:p>
        </p:txBody>
      </p:sp>
      <p:pic>
        <p:nvPicPr>
          <p:cNvPr id="492" name="Shape 4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825" y="1274137"/>
            <a:ext cx="6410325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VI: Exceptions</a:t>
            </a:r>
          </a:p>
        </p:txBody>
      </p:sp>
      <p:pic>
        <p:nvPicPr>
          <p:cNvPr id="498" name="Shape 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37" y="1017724"/>
            <a:ext cx="6238924" cy="399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VI: Exceptions</a:t>
            </a:r>
          </a:p>
        </p:txBody>
      </p:sp>
      <p:pic>
        <p:nvPicPr>
          <p:cNvPr id="504" name="Shape 5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650" y="1017725"/>
            <a:ext cx="6946699" cy="37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VI: Exceptions</a:t>
            </a:r>
          </a:p>
        </p:txBody>
      </p:sp>
      <p:pic>
        <p:nvPicPr>
          <p:cNvPr id="510" name="Shape 5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597" y="1017727"/>
            <a:ext cx="5740794" cy="401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412" y="-57937"/>
            <a:ext cx="9216825" cy="52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>
            <p:ph type="title"/>
          </p:nvPr>
        </p:nvSpPr>
        <p:spPr>
          <a:xfrm>
            <a:off x="311700" y="42708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Better to test before going to production</a:t>
            </a:r>
          </a:p>
        </p:txBody>
      </p:sp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VI: Exceptions</a:t>
            </a:r>
          </a:p>
        </p:txBody>
      </p:sp>
      <p:pic>
        <p:nvPicPr>
          <p:cNvPr id="516" name="Shape 5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0" y="1827334"/>
            <a:ext cx="9143999" cy="1793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VI: Exceptions</a:t>
            </a:r>
          </a:p>
        </p:txBody>
      </p:sp>
      <p:pic>
        <p:nvPicPr>
          <p:cNvPr id="522" name="Shape 5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5" y="1462087"/>
            <a:ext cx="8515350" cy="22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Shape 5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Shape 528"/>
          <p:cNvSpPr txBox="1"/>
          <p:nvPr>
            <p:ph type="title"/>
          </p:nvPr>
        </p:nvSpPr>
        <p:spPr>
          <a:xfrm>
            <a:off x="6177150" y="2279075"/>
            <a:ext cx="2266500" cy="1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Episode VII: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Mocks,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Stubs,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Spies</a:t>
            </a:r>
          </a:p>
        </p:txBody>
      </p:sp>
    </p:spTree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VII: Mocks, Stubs, Spies</a:t>
            </a:r>
          </a:p>
        </p:txBody>
      </p:sp>
      <p:pic>
        <p:nvPicPr>
          <p:cNvPr id="534" name="Shape 5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328525"/>
            <a:ext cx="330517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Shape 5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7175" y="2052425"/>
            <a:ext cx="495300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Shape 5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52400" y="3116337"/>
            <a:ext cx="525780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Shape 5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895190"/>
            <a:ext cx="9143999" cy="75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VII: Mocks, Stubs, Spies</a:t>
            </a:r>
          </a:p>
        </p:txBody>
      </p:sp>
      <p:pic>
        <p:nvPicPr>
          <p:cNvPr id="543" name="Shape 5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254350"/>
            <a:ext cx="668655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Shape 5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1978250"/>
            <a:ext cx="714375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Shape 5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462" y="3033300"/>
            <a:ext cx="5324475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Shape 5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87" y="3757187"/>
            <a:ext cx="9115425" cy="8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VII: Mocks, Stubs, Spies</a:t>
            </a:r>
          </a:p>
        </p:txBody>
      </p:sp>
      <p:pic>
        <p:nvPicPr>
          <p:cNvPr id="552" name="Shape 5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140675"/>
            <a:ext cx="282892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Shape 5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78812"/>
            <a:ext cx="5429250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Shape 554"/>
          <p:cNvPicPr preferRelativeResize="0"/>
          <p:nvPr/>
        </p:nvPicPr>
        <p:blipFill rotWithShape="1">
          <a:blip r:embed="rId5">
            <a:alphaModFix/>
          </a:blip>
          <a:srcRect b="0" l="0" r="59821" t="0"/>
          <a:stretch/>
        </p:blipFill>
        <p:spPr>
          <a:xfrm>
            <a:off x="-136975" y="2117925"/>
            <a:ext cx="3673924" cy="288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Shape 5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6950" y="2862437"/>
            <a:ext cx="5607049" cy="1399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VII: Mocks, Stubs, Spies</a:t>
            </a:r>
          </a:p>
        </p:txBody>
      </p:sp>
      <p:pic>
        <p:nvPicPr>
          <p:cNvPr id="561" name="Shape 5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5" y="1291687"/>
            <a:ext cx="467677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Shape 5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75" y="1796525"/>
            <a:ext cx="55530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Shape 5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87" y="2253725"/>
            <a:ext cx="664845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Shape 5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62" y="2834700"/>
            <a:ext cx="908685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VII: Mocks, Stubs, Spies</a:t>
            </a:r>
          </a:p>
        </p:txBody>
      </p:sp>
      <p:pic>
        <p:nvPicPr>
          <p:cNvPr id="570" name="Shape 5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025" y="1522837"/>
            <a:ext cx="6457950" cy="30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Shape 575"/>
          <p:cNvPicPr preferRelativeResize="0"/>
          <p:nvPr/>
        </p:nvPicPr>
        <p:blipFill rotWithShape="1">
          <a:blip r:embed="rId3">
            <a:alphaModFix/>
          </a:blip>
          <a:srcRect b="0" l="6817" r="430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Shape 576"/>
          <p:cNvSpPr txBox="1"/>
          <p:nvPr>
            <p:ph type="title"/>
          </p:nvPr>
        </p:nvSpPr>
        <p:spPr>
          <a:xfrm>
            <a:off x="356725" y="4024100"/>
            <a:ext cx="41904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Episode VIII: Time travel</a:t>
            </a:r>
          </a:p>
        </p:txBody>
      </p:sp>
    </p:spTree>
  </p:cSld>
  <p:clrMapOvr>
    <a:masterClrMapping/>
  </p:clrMapOvr>
  <p:transition spd="slow">
    <p:cut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VIII: Time travel</a:t>
            </a:r>
          </a:p>
        </p:txBody>
      </p:sp>
      <p:pic>
        <p:nvPicPr>
          <p:cNvPr id="582" name="Shape 5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50" y="1549662"/>
            <a:ext cx="8677275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Shape 5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87" y="2434387"/>
            <a:ext cx="8229600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11" y="0"/>
            <a:ext cx="75249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/>
          <p:nvPr>
            <p:ph type="title"/>
          </p:nvPr>
        </p:nvSpPr>
        <p:spPr>
          <a:xfrm>
            <a:off x="311700" y="0"/>
            <a:ext cx="8520600" cy="10176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Firstly, to unit-test</a:t>
            </a:r>
          </a:p>
        </p:txBody>
      </p:sp>
      <p:sp>
        <p:nvSpPr>
          <p:cNvPr id="122" name="Shape 122"/>
          <p:cNvSpPr/>
          <p:nvPr/>
        </p:nvSpPr>
        <p:spPr>
          <a:xfrm>
            <a:off x="1090225" y="4354250"/>
            <a:ext cx="2340900" cy="75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2386375" y="916350"/>
            <a:ext cx="255600" cy="32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VIII: Time travel</a:t>
            </a:r>
          </a:p>
        </p:txBody>
      </p:sp>
      <p:pic>
        <p:nvPicPr>
          <p:cNvPr id="589" name="Shape 5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575" y="1749300"/>
            <a:ext cx="5838825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VIII: Time travel</a:t>
            </a:r>
          </a:p>
        </p:txBody>
      </p:sp>
      <p:pic>
        <p:nvPicPr>
          <p:cNvPr id="595" name="Shape 5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050" y="1661212"/>
            <a:ext cx="5857875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VIII: Time travel</a:t>
            </a:r>
          </a:p>
        </p:txBody>
      </p:sp>
      <p:pic>
        <p:nvPicPr>
          <p:cNvPr id="601" name="Shape 6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812" y="1400175"/>
            <a:ext cx="6048375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VIII: Time travel</a:t>
            </a:r>
          </a:p>
        </p:txBody>
      </p:sp>
      <p:pic>
        <p:nvPicPr>
          <p:cNvPr id="607" name="Shape 6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037" y="1017724"/>
            <a:ext cx="6143931" cy="407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VIII: Time travel</a:t>
            </a:r>
          </a:p>
        </p:txBody>
      </p:sp>
      <p:pic>
        <p:nvPicPr>
          <p:cNvPr id="613" name="Shape 6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1017712"/>
            <a:ext cx="6248400" cy="41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VIII: Time travel</a:t>
            </a:r>
          </a:p>
        </p:txBody>
      </p:sp>
      <p:pic>
        <p:nvPicPr>
          <p:cNvPr id="619" name="Shape 6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700" y="1017712"/>
            <a:ext cx="6124575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VIII: Time travel</a:t>
            </a:r>
          </a:p>
        </p:txBody>
      </p:sp>
      <p:pic>
        <p:nvPicPr>
          <p:cNvPr id="625" name="Shape 6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1017725"/>
            <a:ext cx="8096250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Shape 630"/>
          <p:cNvPicPr preferRelativeResize="0"/>
          <p:nvPr/>
        </p:nvPicPr>
        <p:blipFill rotWithShape="1">
          <a:blip r:embed="rId3">
            <a:alphaModFix/>
          </a:blip>
          <a:srcRect b="0" l="17293" r="0" t="0"/>
          <a:stretch/>
        </p:blipFill>
        <p:spPr>
          <a:xfrm>
            <a:off x="-371906" y="0"/>
            <a:ext cx="988781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Shape 631"/>
          <p:cNvSpPr txBox="1"/>
          <p:nvPr>
            <p:ph type="title"/>
          </p:nvPr>
        </p:nvSpPr>
        <p:spPr>
          <a:xfrm>
            <a:off x="2777600" y="3483800"/>
            <a:ext cx="2316000" cy="1037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Episode IX: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Test control</a:t>
            </a:r>
          </a:p>
        </p:txBody>
      </p:sp>
    </p:spTree>
  </p:cSld>
  <p:clrMapOvr>
    <a:masterClrMapping/>
  </p:clrMapOvr>
  <p:transition spd="slow">
    <p:cut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IX: Test control</a:t>
            </a:r>
          </a:p>
        </p:txBody>
      </p:sp>
      <p:pic>
        <p:nvPicPr>
          <p:cNvPr id="637" name="Shape 6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887" y="1666875"/>
            <a:ext cx="4086225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IX: Test control</a:t>
            </a:r>
          </a:p>
        </p:txBody>
      </p:sp>
      <p:pic>
        <p:nvPicPr>
          <p:cNvPr id="643" name="Shape 6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237" y="1676400"/>
            <a:ext cx="8391525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Shape 12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29" name="Shape 129"/>
            <p:cNvPicPr preferRelativeResize="0"/>
            <p:nvPr/>
          </p:nvPicPr>
          <p:blipFill rotWithShape="1">
            <a:blip r:embed="rId3">
              <a:alphaModFix/>
            </a:blip>
            <a:srcRect b="6706" l="0" r="0" t="6428"/>
            <a:stretch/>
          </p:blipFill>
          <p:spPr>
            <a:xfrm>
              <a:off x="1248750" y="0"/>
              <a:ext cx="78952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Shape 130"/>
            <p:cNvPicPr preferRelativeResize="0"/>
            <p:nvPr/>
          </p:nvPicPr>
          <p:blipFill rotWithShape="1">
            <a:blip r:embed="rId3">
              <a:alphaModFix/>
            </a:blip>
            <a:srcRect b="6706" l="0" r="86191" t="6428"/>
            <a:stretch/>
          </p:blipFill>
          <p:spPr>
            <a:xfrm>
              <a:off x="0" y="0"/>
              <a:ext cx="233430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1" name="Shape 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So what?</a:t>
            </a:r>
          </a:p>
        </p:txBody>
      </p:sp>
    </p:spTree>
  </p:cSld>
  <p:clrMapOvr>
    <a:masterClrMapping/>
  </p:clrMapOvr>
  <p:transition spd="slow">
    <p:cut/>
  </p:transition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IX: Test control</a:t>
            </a:r>
          </a:p>
        </p:txBody>
      </p:sp>
      <p:pic>
        <p:nvPicPr>
          <p:cNvPr id="649" name="Shape 6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1700212"/>
            <a:ext cx="8915400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IX: Test control</a:t>
            </a:r>
          </a:p>
        </p:txBody>
      </p:sp>
      <p:pic>
        <p:nvPicPr>
          <p:cNvPr id="655" name="Shape 6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1284975"/>
            <a:ext cx="5334000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IX: Test control</a:t>
            </a:r>
          </a:p>
        </p:txBody>
      </p:sp>
      <p:pic>
        <p:nvPicPr>
          <p:cNvPr id="661" name="Shape 6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237" y="1809750"/>
            <a:ext cx="5343525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IX: Test control</a:t>
            </a:r>
          </a:p>
        </p:txBody>
      </p:sp>
      <p:pic>
        <p:nvPicPr>
          <p:cNvPr id="667" name="Shape 6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" y="1090612"/>
            <a:ext cx="9124950" cy="29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IX: Test control</a:t>
            </a:r>
          </a:p>
        </p:txBody>
      </p:sp>
      <p:pic>
        <p:nvPicPr>
          <p:cNvPr id="673" name="Shape 6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9048"/>
            <a:ext cx="9144000" cy="2785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IX: Test control</a:t>
            </a:r>
          </a:p>
        </p:txBody>
      </p:sp>
      <p:pic>
        <p:nvPicPr>
          <p:cNvPr id="679" name="Shape 6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3637" y="1757362"/>
            <a:ext cx="4276725" cy="16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IX: Test control</a:t>
            </a:r>
          </a:p>
        </p:txBody>
      </p:sp>
      <p:pic>
        <p:nvPicPr>
          <p:cNvPr id="685" name="Shape 6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837" y="1160587"/>
            <a:ext cx="8696325" cy="38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Shape 6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 txBox="1"/>
          <p:nvPr>
            <p:ph type="title"/>
          </p:nvPr>
        </p:nvSpPr>
        <p:spPr>
          <a:xfrm>
            <a:off x="410975" y="4060000"/>
            <a:ext cx="8219700" cy="57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Episode X: Encore</a:t>
            </a:r>
          </a:p>
        </p:txBody>
      </p:sp>
    </p:spTree>
  </p:cSld>
  <p:clrMapOvr>
    <a:masterClrMapping/>
  </p:clrMapOvr>
  <p:transition spd="slow">
    <p:cut/>
  </p:transition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X: Encore</a:t>
            </a:r>
          </a:p>
        </p:txBody>
      </p:sp>
      <p:pic>
        <p:nvPicPr>
          <p:cNvPr id="697" name="Shape 6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4489" y="0"/>
            <a:ext cx="532952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Shape 702"/>
          <p:cNvPicPr preferRelativeResize="0"/>
          <p:nvPr/>
        </p:nvPicPr>
        <p:blipFill rotWithShape="1">
          <a:blip r:embed="rId3">
            <a:alphaModFix/>
          </a:blip>
          <a:srcRect b="3379" l="0" r="0" t="2209"/>
          <a:stretch/>
        </p:blipFill>
        <p:spPr>
          <a:xfrm>
            <a:off x="0" y="0"/>
            <a:ext cx="9143999" cy="5898057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Shape 7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What’s next?</a:t>
            </a:r>
          </a:p>
        </p:txBody>
      </p:sp>
      <p:sp>
        <p:nvSpPr>
          <p:cNvPr id="704" name="Shape 704"/>
          <p:cNvSpPr txBox="1"/>
          <p:nvPr>
            <p:ph idx="1" type="body"/>
          </p:nvPr>
        </p:nvSpPr>
        <p:spPr>
          <a:xfrm>
            <a:off x="391950" y="1627350"/>
            <a:ext cx="8520600" cy="3416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4"/>
              </a:rPr>
              <a:t>http://spockframework.github.io/spock/docs/1.0/index.html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5"/>
              </a:rPr>
              <a:t>http://meetspock.appspot.com/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6"/>
              </a:rPr>
              <a:t>https://github.com/spockframework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 sz="3000">
                <a:solidFill>
                  <a:srgbClr val="FFFFFF"/>
                </a:solidFill>
              </a:rPr>
              <a:t>Just use it in your projects and enjoy!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Shape 13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37" name="Shape 1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0"/>
              <a:ext cx="82296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Shape 138"/>
            <p:cNvPicPr preferRelativeResize="0"/>
            <p:nvPr/>
          </p:nvPicPr>
          <p:blipFill rotWithShape="1">
            <a:blip r:embed="rId3">
              <a:alphaModFix/>
            </a:blip>
            <a:srcRect b="0" l="0" r="57859" t="0"/>
            <a:stretch/>
          </p:blipFill>
          <p:spPr>
            <a:xfrm>
              <a:off x="0" y="0"/>
              <a:ext cx="346802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9" name="Shape 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JUnit?</a:t>
            </a:r>
          </a:p>
        </p:txBody>
      </p:sp>
    </p:spTree>
  </p:cSld>
  <p:clrMapOvr>
    <a:masterClrMapping/>
  </p:clrMapOvr>
  <p:transition spd="slow">
    <p:cut/>
  </p:transition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Shape 709"/>
          <p:cNvPicPr preferRelativeResize="0"/>
          <p:nvPr/>
        </p:nvPicPr>
        <p:blipFill rotWithShape="1">
          <a:blip r:embed="rId3">
            <a:alphaModFix/>
          </a:blip>
          <a:srcRect b="8842" l="0" r="0" t="0"/>
          <a:stretch/>
        </p:blipFill>
        <p:spPr>
          <a:xfrm>
            <a:off x="0" y="0"/>
            <a:ext cx="9144000" cy="5827861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Shape 710"/>
          <p:cNvSpPr txBox="1"/>
          <p:nvPr>
            <p:ph type="title"/>
          </p:nvPr>
        </p:nvSpPr>
        <p:spPr>
          <a:xfrm>
            <a:off x="311700" y="4517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Thanks!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